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dec Pro ExtraBold" panose="020B0604020202020204" charset="0"/>
      <p:regular r:id="rId14"/>
    </p:embeddedFont>
    <p:embeddedFont>
      <p:font typeface="Montserrat Light" panose="00000400000000000000" pitchFamily="2" charset="0"/>
      <p:regular r:id="rId15"/>
      <p:italic r:id="rId16"/>
    </p:embeddedFont>
    <p:embeddedFont>
      <p:font typeface="Open Sauce" panose="020B0604020202020204" charset="0"/>
      <p:regular r:id="rId17"/>
    </p:embeddedFont>
    <p:embeddedFont>
      <p:font typeface="Open Sauce Bold" panose="020B0604020202020204" charset="0"/>
      <p:regular r:id="rId18"/>
    </p:embeddedFont>
    <p:embeddedFont>
      <p:font typeface="Open Sauce Italics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950" y="2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76329" y="580047"/>
            <a:ext cx="5482971" cy="9023371"/>
          </a:xfrm>
          <a:custGeom>
            <a:avLst/>
            <a:gdLst/>
            <a:ahLst/>
            <a:cxnLst/>
            <a:rect l="l" t="t" r="r" b="b"/>
            <a:pathLst>
              <a:path w="5482971" h="9023371">
                <a:moveTo>
                  <a:pt x="0" y="0"/>
                </a:moveTo>
                <a:lnTo>
                  <a:pt x="5482971" y="0"/>
                </a:lnTo>
                <a:lnTo>
                  <a:pt x="5482971" y="9023371"/>
                </a:lnTo>
                <a:lnTo>
                  <a:pt x="0" y="9023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22" r="-482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752928" y="3206708"/>
            <a:ext cx="3459096" cy="569486"/>
            <a:chOff x="0" y="0"/>
            <a:chExt cx="825638" cy="13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825638" cy="164503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EXE101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566716" y="2720394"/>
            <a:ext cx="2111599" cy="2111599"/>
          </a:xfrm>
          <a:custGeom>
            <a:avLst/>
            <a:gdLst/>
            <a:ahLst/>
            <a:cxnLst/>
            <a:rect l="l" t="t" r="r" b="b"/>
            <a:pathLst>
              <a:path w="2111599" h="2111599">
                <a:moveTo>
                  <a:pt x="0" y="0"/>
                </a:moveTo>
                <a:lnTo>
                  <a:pt x="2111600" y="0"/>
                </a:lnTo>
                <a:lnTo>
                  <a:pt x="2111600" y="2111599"/>
                </a:lnTo>
                <a:lnTo>
                  <a:pt x="0" y="21115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929909" y="6076364"/>
            <a:ext cx="8553855" cy="4031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Group 1: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Nguyễn Thành Phú - SE161525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Nguyễn Quốc Thái - SE161873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Nguyễn Bảo Quốc - SE161614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Nguyễn Trọng Nghĩa - SE161777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Trần Phú - SE161111</a:t>
            </a:r>
          </a:p>
          <a:p>
            <a:pPr>
              <a:lnSpc>
                <a:spcPts val="4045"/>
              </a:lnSpc>
            </a:pPr>
            <a:r>
              <a:rPr lang="en-US" sz="2889" spc="144">
                <a:solidFill>
                  <a:srgbClr val="1C5739"/>
                </a:solidFill>
                <a:latin typeface="Open Sauce"/>
              </a:rPr>
              <a:t>Đặng Phan Phương Nam – SE161355</a:t>
            </a:r>
          </a:p>
          <a:p>
            <a:pPr>
              <a:lnSpc>
                <a:spcPts val="4045"/>
              </a:lnSpc>
            </a:pPr>
            <a:endParaRPr lang="en-US" sz="2889" spc="144">
              <a:solidFill>
                <a:srgbClr val="1C5739"/>
              </a:solidFill>
              <a:latin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752928" y="4069570"/>
            <a:ext cx="10756200" cy="1771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13"/>
              </a:lnSpc>
            </a:pPr>
            <a:r>
              <a:rPr lang="en-US" sz="12306">
                <a:solidFill>
                  <a:srgbClr val="1C5739"/>
                </a:solidFill>
                <a:latin typeface="Codec Pro ExtraBold"/>
              </a:rPr>
              <a:t>PASSION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26737" y="3661470"/>
            <a:ext cx="1400485" cy="3209828"/>
            <a:chOff x="0" y="0"/>
            <a:chExt cx="368852" cy="8453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845387"/>
            </a:xfrm>
            <a:custGeom>
              <a:avLst/>
              <a:gdLst/>
              <a:ahLst/>
              <a:cxnLst/>
              <a:rect l="l" t="t" r="r" b="b"/>
              <a:pathLst>
                <a:path w="368852" h="845387">
                  <a:moveTo>
                    <a:pt x="0" y="0"/>
                  </a:moveTo>
                  <a:lnTo>
                    <a:pt x="368852" y="0"/>
                  </a:lnTo>
                  <a:lnTo>
                    <a:pt x="368852" y="845387"/>
                  </a:lnTo>
                  <a:lnTo>
                    <a:pt x="0" y="845387"/>
                  </a:ln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864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797286" y="1083400"/>
            <a:ext cx="5918777" cy="4189696"/>
          </a:xfrm>
          <a:custGeom>
            <a:avLst/>
            <a:gdLst/>
            <a:ahLst/>
            <a:cxnLst/>
            <a:rect l="l" t="t" r="r" b="b"/>
            <a:pathLst>
              <a:path w="5918777" h="4189696">
                <a:moveTo>
                  <a:pt x="0" y="0"/>
                </a:moveTo>
                <a:lnTo>
                  <a:pt x="5918777" y="0"/>
                </a:lnTo>
                <a:lnTo>
                  <a:pt x="5918777" y="4189697"/>
                </a:lnTo>
                <a:lnTo>
                  <a:pt x="0" y="418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26737" y="139412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8769" y="392780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58370" y="4882572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58370" y="59299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20657" y="406033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What is Passion ?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20657" y="5053632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Why is Passion so essential?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720657" y="577463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How can find out Passion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20657" y="6282360"/>
            <a:ext cx="660757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Open Sauce"/>
              </a:rPr>
              <a:t>“Stop searching for your Passion”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87962" y="5985119"/>
            <a:ext cx="2085109" cy="208510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C5739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28599" y="1991021"/>
            <a:ext cx="1821234" cy="2987510"/>
            <a:chOff x="0" y="0"/>
            <a:chExt cx="1451520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148122" y="3011851"/>
            <a:ext cx="509512" cy="946753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6626919" y="2268362"/>
            <a:ext cx="9725594" cy="2404824"/>
            <a:chOff x="0" y="0"/>
            <a:chExt cx="7751280" cy="19166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808192" cy="1963166"/>
            </a:xfrm>
            <a:custGeom>
              <a:avLst/>
              <a:gdLst/>
              <a:ahLst/>
              <a:cxnLst/>
              <a:rect l="l" t="t" r="r" b="b"/>
              <a:pathLst>
                <a:path w="7808192" h="1963166">
                  <a:moveTo>
                    <a:pt x="6795483" y="0"/>
                  </a:moveTo>
                  <a:lnTo>
                    <a:pt x="0" y="0"/>
                  </a:lnTo>
                  <a:lnTo>
                    <a:pt x="880656" y="837565"/>
                  </a:lnTo>
                  <a:cubicBezTo>
                    <a:pt x="922173" y="877062"/>
                    <a:pt x="943532" y="929386"/>
                    <a:pt x="943532" y="981583"/>
                  </a:cubicBezTo>
                  <a:cubicBezTo>
                    <a:pt x="943532" y="1033780"/>
                    <a:pt x="922840" y="1085596"/>
                    <a:pt x="880656" y="1125601"/>
                  </a:cubicBezTo>
                  <a:lnTo>
                    <a:pt x="667" y="1963166"/>
                  </a:lnTo>
                  <a:lnTo>
                    <a:pt x="6794949" y="1963166"/>
                  </a:lnTo>
                  <a:lnTo>
                    <a:pt x="7808192" y="981583"/>
                  </a:lnTo>
                  <a:lnTo>
                    <a:pt x="6795483" y="0"/>
                  </a:ln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6" name="Freeform 16"/>
          <p:cNvSpPr/>
          <p:nvPr/>
        </p:nvSpPr>
        <p:spPr>
          <a:xfrm>
            <a:off x="16161808" y="1076364"/>
            <a:ext cx="1935487" cy="1935487"/>
          </a:xfrm>
          <a:custGeom>
            <a:avLst/>
            <a:gdLst/>
            <a:ahLst/>
            <a:cxnLst/>
            <a:rect l="l" t="t" r="r" b="b"/>
            <a:pathLst>
              <a:path w="1935487" h="1935487">
                <a:moveTo>
                  <a:pt x="0" y="0"/>
                </a:moveTo>
                <a:lnTo>
                  <a:pt x="1935488" y="0"/>
                </a:lnTo>
                <a:lnTo>
                  <a:pt x="1935488" y="1935487"/>
                </a:lnTo>
                <a:lnTo>
                  <a:pt x="0" y="193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2582546" y="5369948"/>
            <a:ext cx="2546686" cy="2546686"/>
          </a:xfrm>
          <a:custGeom>
            <a:avLst/>
            <a:gdLst/>
            <a:ahLst/>
            <a:cxnLst/>
            <a:rect l="l" t="t" r="r" b="b"/>
            <a:pathLst>
              <a:path w="2546686" h="2546686">
                <a:moveTo>
                  <a:pt x="0" y="0"/>
                </a:moveTo>
                <a:lnTo>
                  <a:pt x="2546686" y="0"/>
                </a:lnTo>
                <a:lnTo>
                  <a:pt x="2546686" y="2546686"/>
                </a:lnTo>
                <a:lnTo>
                  <a:pt x="0" y="25466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6148122" y="5712660"/>
            <a:ext cx="2203974" cy="2203974"/>
          </a:xfrm>
          <a:custGeom>
            <a:avLst/>
            <a:gdLst/>
            <a:ahLst/>
            <a:cxnLst/>
            <a:rect l="l" t="t" r="r" b="b"/>
            <a:pathLst>
              <a:path w="2203974" h="2203974">
                <a:moveTo>
                  <a:pt x="0" y="0"/>
                </a:moveTo>
                <a:lnTo>
                  <a:pt x="2203974" y="0"/>
                </a:lnTo>
                <a:lnTo>
                  <a:pt x="2203974" y="2203974"/>
                </a:lnTo>
                <a:lnTo>
                  <a:pt x="0" y="22039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371271" y="5481164"/>
            <a:ext cx="2324198" cy="2324198"/>
          </a:xfrm>
          <a:custGeom>
            <a:avLst/>
            <a:gdLst/>
            <a:ahLst/>
            <a:cxnLst/>
            <a:rect l="l" t="t" r="r" b="b"/>
            <a:pathLst>
              <a:path w="2324198" h="2324198">
                <a:moveTo>
                  <a:pt x="0" y="0"/>
                </a:moveTo>
                <a:lnTo>
                  <a:pt x="2324198" y="0"/>
                </a:lnTo>
                <a:lnTo>
                  <a:pt x="2324198" y="2324198"/>
                </a:lnTo>
                <a:lnTo>
                  <a:pt x="0" y="23241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2714644" y="5576516"/>
            <a:ext cx="2228846" cy="2228846"/>
          </a:xfrm>
          <a:custGeom>
            <a:avLst/>
            <a:gdLst/>
            <a:ahLst/>
            <a:cxnLst/>
            <a:rect l="l" t="t" r="r" b="b"/>
            <a:pathLst>
              <a:path w="2228846" h="2228846">
                <a:moveTo>
                  <a:pt x="0" y="0"/>
                </a:moveTo>
                <a:lnTo>
                  <a:pt x="2228846" y="0"/>
                </a:lnTo>
                <a:lnTo>
                  <a:pt x="2228846" y="2228846"/>
                </a:lnTo>
                <a:lnTo>
                  <a:pt x="0" y="22288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390748" y="267099"/>
            <a:ext cx="7215835" cy="2744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4"/>
              </a:lnSpc>
              <a:spcBef>
                <a:spcPct val="0"/>
              </a:spcBef>
            </a:pPr>
            <a:r>
              <a:rPr lang="en-US" sz="7655" spc="750">
                <a:solidFill>
                  <a:srgbClr val="FFFFFF"/>
                </a:solidFill>
                <a:latin typeface="Codec Pro ExtraBold"/>
              </a:rPr>
              <a:t>What is Passion?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73253" y="2482426"/>
            <a:ext cx="7232925" cy="1938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47"/>
              </a:lnSpc>
              <a:spcBef>
                <a:spcPct val="0"/>
              </a:spcBef>
            </a:pPr>
            <a:r>
              <a:rPr lang="en-US" sz="2280" spc="223">
                <a:solidFill>
                  <a:srgbClr val="FFFFFF"/>
                </a:solidFill>
                <a:latin typeface="Open Sauce Bold"/>
              </a:rPr>
              <a:t>Passion is the desire and love to pursue a certain field until the end. This is the motivation for you to devote yourself and take full advantage of your strengths and forte to contribute to that field.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9623" y="3442596"/>
            <a:ext cx="4473739" cy="636748"/>
            <a:chOff x="0" y="0"/>
            <a:chExt cx="1178269" cy="1677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#1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29623" y="7902043"/>
            <a:ext cx="4473739" cy="1448638"/>
            <a:chOff x="0" y="0"/>
            <a:chExt cx="1178269" cy="3815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381534"/>
            </a:xfrm>
            <a:custGeom>
              <a:avLst/>
              <a:gdLst/>
              <a:ahLst/>
              <a:cxnLst/>
              <a:rect l="l" t="t" r="r" b="b"/>
              <a:pathLst>
                <a:path w="1178269" h="381534">
                  <a:moveTo>
                    <a:pt x="0" y="0"/>
                  </a:moveTo>
                  <a:lnTo>
                    <a:pt x="1178269" y="0"/>
                  </a:lnTo>
                  <a:lnTo>
                    <a:pt x="1178269" y="381534"/>
                  </a:lnTo>
                  <a:lnTo>
                    <a:pt x="0" y="3815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78269" cy="410109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799" spc="17">
                  <a:solidFill>
                    <a:srgbClr val="FFFFFF"/>
                  </a:solidFill>
                  <a:latin typeface="Open Sauce Italics"/>
                </a:rPr>
                <a:t>It fuels motivation, fosters resilience in the face of challenges, and enhances overall fulfillment in pursuing goals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06074" y="3442596"/>
            <a:ext cx="4473739" cy="636748"/>
            <a:chOff x="0" y="0"/>
            <a:chExt cx="1178269" cy="1677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 #2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906074" y="7902043"/>
            <a:ext cx="4473739" cy="1356257"/>
            <a:chOff x="0" y="0"/>
            <a:chExt cx="1178269" cy="3572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178269" cy="385779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799" spc="17">
                  <a:solidFill>
                    <a:srgbClr val="FFFFFF"/>
                  </a:solidFill>
                  <a:latin typeface="Open Sauce Italics"/>
                </a:rPr>
                <a:t>It can drive creativity, dedication, and a sense of purpose, making endeavors more rewarding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884638" y="344259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178269" cy="215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424"/>
                </a:lnSpc>
                <a:spcBef>
                  <a:spcPct val="0"/>
                </a:spcBef>
              </a:pPr>
              <a:r>
                <a:rPr lang="en-US" sz="2481" spc="24">
                  <a:solidFill>
                    <a:srgbClr val="FFFFFF"/>
                  </a:solidFill>
                  <a:latin typeface="Open Sauce Italics"/>
                </a:rPr>
                <a:t>#3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884638" y="7902043"/>
            <a:ext cx="4473739" cy="1356257"/>
            <a:chOff x="0" y="0"/>
            <a:chExt cx="1178269" cy="35720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78269" cy="357204"/>
            </a:xfrm>
            <a:custGeom>
              <a:avLst/>
              <a:gdLst/>
              <a:ahLst/>
              <a:cxnLst/>
              <a:rect l="l" t="t" r="r" b="b"/>
              <a:pathLst>
                <a:path w="1178269" h="357204">
                  <a:moveTo>
                    <a:pt x="0" y="0"/>
                  </a:moveTo>
                  <a:lnTo>
                    <a:pt x="1178269" y="0"/>
                  </a:lnTo>
                  <a:lnTo>
                    <a:pt x="1178269" y="357204"/>
                  </a:lnTo>
                  <a:lnTo>
                    <a:pt x="0" y="35720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1178269" cy="385779"/>
            </a:xfrm>
            <a:prstGeom prst="rect">
              <a:avLst/>
            </a:prstGeom>
          </p:spPr>
          <p:txBody>
            <a:bodyPr lIns="114300" tIns="114300" rIns="114300" bIns="114300" rtlCol="0" anchor="ctr"/>
            <a:lstStyle/>
            <a:p>
              <a:pPr marL="0" lvl="0" indent="0" algn="ctr">
                <a:lnSpc>
                  <a:spcPts val="2483"/>
                </a:lnSpc>
                <a:spcBef>
                  <a:spcPct val="0"/>
                </a:spcBef>
              </a:pPr>
              <a:r>
                <a:rPr lang="en-US" sz="1799" spc="17">
                  <a:solidFill>
                    <a:srgbClr val="FFFFFF"/>
                  </a:solidFill>
                  <a:latin typeface="Open Sauce Italics"/>
                </a:rPr>
                <a:t>It helps you overcome what you lack, and upgrade your skills for a better future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117384" y="4087968"/>
            <a:ext cx="4008247" cy="3822699"/>
          </a:xfrm>
          <a:custGeom>
            <a:avLst/>
            <a:gdLst/>
            <a:ahLst/>
            <a:cxnLst/>
            <a:rect l="l" t="t" r="r" b="b"/>
            <a:pathLst>
              <a:path w="4008247" h="3822699">
                <a:moveTo>
                  <a:pt x="0" y="0"/>
                </a:moveTo>
                <a:lnTo>
                  <a:pt x="4008247" y="0"/>
                </a:lnTo>
                <a:lnTo>
                  <a:pt x="4008247" y="3822699"/>
                </a:lnTo>
                <a:lnTo>
                  <a:pt x="0" y="3822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853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228338" y="4070719"/>
            <a:ext cx="3831324" cy="3831324"/>
          </a:xfrm>
          <a:custGeom>
            <a:avLst/>
            <a:gdLst/>
            <a:ahLst/>
            <a:cxnLst/>
            <a:rect l="l" t="t" r="r" b="b"/>
            <a:pathLst>
              <a:path w="3831324" h="3831324">
                <a:moveTo>
                  <a:pt x="0" y="0"/>
                </a:moveTo>
                <a:lnTo>
                  <a:pt x="3831324" y="0"/>
                </a:lnTo>
                <a:lnTo>
                  <a:pt x="3831324" y="3831324"/>
                </a:lnTo>
                <a:lnTo>
                  <a:pt x="0" y="38313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092604" y="4062095"/>
            <a:ext cx="4147777" cy="3839948"/>
          </a:xfrm>
          <a:custGeom>
            <a:avLst/>
            <a:gdLst/>
            <a:ahLst/>
            <a:cxnLst/>
            <a:rect l="l" t="t" r="r" b="b"/>
            <a:pathLst>
              <a:path w="4147777" h="3839948">
                <a:moveTo>
                  <a:pt x="0" y="0"/>
                </a:moveTo>
                <a:lnTo>
                  <a:pt x="4147776" y="0"/>
                </a:lnTo>
                <a:lnTo>
                  <a:pt x="4147776" y="3839948"/>
                </a:lnTo>
                <a:lnTo>
                  <a:pt x="0" y="38399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4008" b="-4008"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3639339" y="95089"/>
            <a:ext cx="9231422" cy="2818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</a:rPr>
              <a:t>Why is Passion so essential 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35368" y="-588978"/>
            <a:ext cx="9085646" cy="5110676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83416" b="-83416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476556" y="4908298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275936" y="888514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671664">
            <a:off x="-4738162" y="7133350"/>
            <a:ext cx="17021103" cy="6090900"/>
            <a:chOff x="0" y="0"/>
            <a:chExt cx="4482924" cy="16041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82924" cy="1604188"/>
            </a:xfrm>
            <a:custGeom>
              <a:avLst/>
              <a:gdLst/>
              <a:ahLst/>
              <a:cxnLst/>
              <a:rect l="l" t="t" r="r" b="b"/>
              <a:pathLst>
                <a:path w="4482924" h="1604188">
                  <a:moveTo>
                    <a:pt x="0" y="0"/>
                  </a:moveTo>
                  <a:lnTo>
                    <a:pt x="4482924" y="0"/>
                  </a:lnTo>
                  <a:lnTo>
                    <a:pt x="4482924" y="1604188"/>
                  </a:lnTo>
                  <a:lnTo>
                    <a:pt x="0" y="160418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482924" cy="162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16921" y="4042165"/>
            <a:ext cx="9206457" cy="2454004"/>
            <a:chOff x="0" y="0"/>
            <a:chExt cx="5429325" cy="1447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429237" cy="1447165"/>
            </a:xfrm>
            <a:custGeom>
              <a:avLst/>
              <a:gdLst/>
              <a:ahLst/>
              <a:cxnLst/>
              <a:rect l="l" t="t" r="r" b="b"/>
              <a:pathLst>
                <a:path w="5429237" h="1447165">
                  <a:moveTo>
                    <a:pt x="446445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4464457" y="1447165"/>
                    <a:pt x="4464457" y="1447165"/>
                    <a:pt x="4464457" y="1447165"/>
                  </a:cubicBezTo>
                  <a:cubicBezTo>
                    <a:pt x="4996008" y="1447165"/>
                    <a:pt x="5429237" y="1122172"/>
                    <a:pt x="5429237" y="723519"/>
                  </a:cubicBezTo>
                  <a:cubicBezTo>
                    <a:pt x="5429237" y="324866"/>
                    <a:pt x="4996008" y="0"/>
                    <a:pt x="4464457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5600339" y="3008065"/>
            <a:ext cx="3484442" cy="3488104"/>
            <a:chOff x="0" y="0"/>
            <a:chExt cx="2054880" cy="20570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6443244" y="3509138"/>
            <a:ext cx="1947761" cy="2507498"/>
          </a:xfrm>
          <a:custGeom>
            <a:avLst/>
            <a:gdLst/>
            <a:ahLst/>
            <a:cxnLst/>
            <a:rect l="l" t="t" r="r" b="b"/>
            <a:pathLst>
              <a:path w="1947761" h="2507498">
                <a:moveTo>
                  <a:pt x="0" y="0"/>
                </a:moveTo>
                <a:lnTo>
                  <a:pt x="1947761" y="0"/>
                </a:lnTo>
                <a:lnTo>
                  <a:pt x="1947761" y="2507498"/>
                </a:lnTo>
                <a:lnTo>
                  <a:pt x="0" y="25074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32706" y="7791783"/>
            <a:ext cx="7215835" cy="22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32"/>
              </a:lnSpc>
              <a:spcBef>
                <a:spcPct val="0"/>
              </a:spcBef>
            </a:pPr>
            <a:r>
              <a:rPr lang="en-US" sz="6255" spc="613">
                <a:solidFill>
                  <a:srgbClr val="FFFFFF"/>
                </a:solidFill>
                <a:latin typeface="Codec Pro ExtraBold"/>
              </a:rPr>
              <a:t>How can find out Passion 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488374" y="4445498"/>
            <a:ext cx="6197870" cy="1571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4"/>
              </a:lnSpc>
            </a:pPr>
            <a:r>
              <a:rPr lang="en-US" sz="4604" spc="451">
                <a:solidFill>
                  <a:srgbClr val="231F20"/>
                </a:solidFill>
                <a:latin typeface="Open Sauce Bold"/>
              </a:rPr>
              <a:t>“Stop searching for your Passion”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53560" y="647804"/>
            <a:ext cx="5959624" cy="1706227"/>
            <a:chOff x="0" y="0"/>
            <a:chExt cx="7946165" cy="2274969"/>
          </a:xfrm>
        </p:grpSpPr>
        <p:grpSp>
          <p:nvGrpSpPr>
            <p:cNvPr id="4" name="Group 4"/>
            <p:cNvGrpSpPr/>
            <p:nvPr/>
          </p:nvGrpSpPr>
          <p:grpSpPr>
            <a:xfrm>
              <a:off x="1102965" y="149570"/>
              <a:ext cx="6843200" cy="2125399"/>
              <a:chOff x="0" y="0"/>
              <a:chExt cx="4659586" cy="14472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659511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659511" h="1447165">
                    <a:moveTo>
                      <a:pt x="38315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831511" y="1447165"/>
                      <a:pt x="3831511" y="1447165"/>
                      <a:pt x="3831511" y="1447165"/>
                    </a:cubicBezTo>
                    <a:cubicBezTo>
                      <a:pt x="4287703" y="1447165"/>
                      <a:pt x="4659511" y="1122172"/>
                      <a:pt x="4659511" y="723519"/>
                    </a:cubicBezTo>
                    <a:cubicBezTo>
                      <a:pt x="4659511" y="324866"/>
                      <a:pt x="4287703" y="0"/>
                      <a:pt x="3831511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0" y="0"/>
              <a:ext cx="2272580" cy="2274969"/>
              <a:chOff x="0" y="0"/>
              <a:chExt cx="2054880" cy="205704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054860" cy="2057146"/>
              </a:xfrm>
              <a:custGeom>
                <a:avLst/>
                <a:gdLst/>
                <a:ahLst/>
                <a:cxnLst/>
                <a:rect l="l" t="t" r="r" b="b"/>
                <a:pathLst>
                  <a:path w="2054860" h="2057146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2585486" y="666534"/>
              <a:ext cx="4483468" cy="10252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74"/>
                </a:lnSpc>
              </a:pPr>
              <a:r>
                <a:rPr lang="en-US" sz="2300" spc="225">
                  <a:solidFill>
                    <a:srgbClr val="231F20"/>
                  </a:solidFill>
                  <a:latin typeface="Open Sauce Bold"/>
                </a:rPr>
                <a:t>Passion is not a plan, it’s a feeling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88585" y="2602458"/>
            <a:ext cx="4924598" cy="1594842"/>
            <a:chOff x="0" y="0"/>
            <a:chExt cx="4470928" cy="1447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70808" cy="1447927"/>
            </a:xfrm>
            <a:custGeom>
              <a:avLst/>
              <a:gdLst/>
              <a:ahLst/>
              <a:cxnLst/>
              <a:rect l="l" t="t" r="r" b="b"/>
              <a:pathLst>
                <a:path w="4470808" h="1447927">
                  <a:moveTo>
                    <a:pt x="36763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676335" y="1447927"/>
                    <a:pt x="3676335" y="1447927"/>
                    <a:pt x="3676335" y="1447927"/>
                  </a:cubicBezTo>
                  <a:cubicBezTo>
                    <a:pt x="4114041" y="1447927"/>
                    <a:pt x="4470808" y="1122807"/>
                    <a:pt x="4470808" y="724027"/>
                  </a:cubicBezTo>
                  <a:cubicBezTo>
                    <a:pt x="4470808" y="325247"/>
                    <a:pt x="4114041" y="0"/>
                    <a:pt x="367633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428566" y="2491073"/>
            <a:ext cx="1704435" cy="1706227"/>
            <a:chOff x="0" y="0"/>
            <a:chExt cx="2054880" cy="20570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428566" y="4403967"/>
            <a:ext cx="5976562" cy="1706227"/>
            <a:chOff x="0" y="0"/>
            <a:chExt cx="7968749" cy="2274969"/>
          </a:xfrm>
        </p:grpSpPr>
        <p:grpSp>
          <p:nvGrpSpPr>
            <p:cNvPr id="14" name="Group 14"/>
            <p:cNvGrpSpPr/>
            <p:nvPr/>
          </p:nvGrpSpPr>
          <p:grpSpPr>
            <a:xfrm>
              <a:off x="1214760" y="146398"/>
              <a:ext cx="6753989" cy="2128571"/>
              <a:chOff x="0" y="0"/>
              <a:chExt cx="4598842" cy="144936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598766" cy="1449324"/>
              </a:xfrm>
              <a:custGeom>
                <a:avLst/>
                <a:gdLst/>
                <a:ahLst/>
                <a:cxnLst/>
                <a:rect l="l" t="t" r="r" b="b"/>
                <a:pathLst>
                  <a:path w="4598766" h="1449324">
                    <a:moveTo>
                      <a:pt x="378156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9324"/>
                      <a:pt x="0" y="1449324"/>
                      <a:pt x="0" y="1449324"/>
                    </a:cubicBezTo>
                    <a:cubicBezTo>
                      <a:pt x="3781564" y="1449324"/>
                      <a:pt x="3781564" y="1449324"/>
                      <a:pt x="3781564" y="1449324"/>
                    </a:cubicBezTo>
                    <a:cubicBezTo>
                      <a:pt x="4231713" y="1449324"/>
                      <a:pt x="4598766" y="1123823"/>
                      <a:pt x="4598766" y="724662"/>
                    </a:cubicBezTo>
                    <a:cubicBezTo>
                      <a:pt x="4598766" y="325501"/>
                      <a:pt x="4231713" y="0"/>
                      <a:pt x="3781564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2272580" cy="2274969"/>
              <a:chOff x="0" y="0"/>
              <a:chExt cx="2054880" cy="205704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054860" cy="2057146"/>
              </a:xfrm>
              <a:custGeom>
                <a:avLst/>
                <a:gdLst/>
                <a:ahLst/>
                <a:cxnLst/>
                <a:rect l="l" t="t" r="r" b="b"/>
                <a:pathLst>
                  <a:path w="2054860" h="2057146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618811" y="173373"/>
              <a:ext cx="4207778" cy="2101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73"/>
                </a:lnSpc>
                <a:spcBef>
                  <a:spcPct val="0"/>
                </a:spcBef>
              </a:pPr>
              <a:r>
                <a:rPr lang="en-US" sz="2299" spc="225">
                  <a:solidFill>
                    <a:srgbClr val="231F20"/>
                  </a:solidFill>
                  <a:latin typeface="Open Sauce Bold"/>
                </a:rPr>
                <a:t>Passion is the full force of our attention and energy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487419" y="6424519"/>
            <a:ext cx="5788268" cy="1706227"/>
            <a:chOff x="0" y="0"/>
            <a:chExt cx="7717690" cy="2274969"/>
          </a:xfrm>
        </p:grpSpPr>
        <p:grpSp>
          <p:nvGrpSpPr>
            <p:cNvPr id="20" name="Group 20"/>
            <p:cNvGrpSpPr/>
            <p:nvPr/>
          </p:nvGrpSpPr>
          <p:grpSpPr>
            <a:xfrm>
              <a:off x="725654" y="149570"/>
              <a:ext cx="6992036" cy="2125399"/>
              <a:chOff x="0" y="0"/>
              <a:chExt cx="4760930" cy="1447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760902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760902" h="1447165">
                    <a:moveTo>
                      <a:pt x="39148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914893" y="1447165"/>
                      <a:pt x="3914893" y="1447165"/>
                      <a:pt x="3914893" y="1447165"/>
                    </a:cubicBezTo>
                    <a:cubicBezTo>
                      <a:pt x="4380874" y="1447165"/>
                      <a:pt x="4760902" y="1122172"/>
                      <a:pt x="4760902" y="723519"/>
                    </a:cubicBezTo>
                    <a:cubicBezTo>
                      <a:pt x="4760902" y="324866"/>
                      <a:pt x="4380873" y="0"/>
                      <a:pt x="3914893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2272580" cy="2274969"/>
              <a:chOff x="0" y="0"/>
              <a:chExt cx="2054880" cy="20570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054860" cy="2057146"/>
              </a:xfrm>
              <a:custGeom>
                <a:avLst/>
                <a:gdLst/>
                <a:ahLst/>
                <a:cxnLst/>
                <a:rect l="l" t="t" r="r" b="b"/>
                <a:pathLst>
                  <a:path w="2054860" h="2057146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2540341" y="173373"/>
              <a:ext cx="5177350" cy="2101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73"/>
                </a:lnSpc>
                <a:spcBef>
                  <a:spcPct val="0"/>
                </a:spcBef>
              </a:pPr>
              <a:r>
                <a:rPr lang="en-US" sz="2299" spc="225">
                  <a:solidFill>
                    <a:srgbClr val="231F20"/>
                  </a:solidFill>
                  <a:latin typeface="Open Sauce Bold"/>
                </a:rPr>
                <a:t>Passion lives in the intersection of our energy and someone else’s need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487419" y="8378395"/>
            <a:ext cx="5788268" cy="1706227"/>
            <a:chOff x="0" y="0"/>
            <a:chExt cx="7717690" cy="2274969"/>
          </a:xfrm>
        </p:grpSpPr>
        <p:grpSp>
          <p:nvGrpSpPr>
            <p:cNvPr id="26" name="Group 26"/>
            <p:cNvGrpSpPr/>
            <p:nvPr/>
          </p:nvGrpSpPr>
          <p:grpSpPr>
            <a:xfrm>
              <a:off x="725654" y="149570"/>
              <a:ext cx="6992036" cy="2125399"/>
              <a:chOff x="0" y="0"/>
              <a:chExt cx="4760930" cy="1447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760902" cy="1447165"/>
              </a:xfrm>
              <a:custGeom>
                <a:avLst/>
                <a:gdLst/>
                <a:ahLst/>
                <a:cxnLst/>
                <a:rect l="l" t="t" r="r" b="b"/>
                <a:pathLst>
                  <a:path w="4760902" h="1447165">
                    <a:moveTo>
                      <a:pt x="391489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447165"/>
                      <a:pt x="0" y="1447165"/>
                      <a:pt x="0" y="1447165"/>
                    </a:cubicBezTo>
                    <a:cubicBezTo>
                      <a:pt x="3914893" y="1447165"/>
                      <a:pt x="3914893" y="1447165"/>
                      <a:pt x="3914893" y="1447165"/>
                    </a:cubicBezTo>
                    <a:cubicBezTo>
                      <a:pt x="4380874" y="1447165"/>
                      <a:pt x="4760902" y="1122172"/>
                      <a:pt x="4760902" y="723519"/>
                    </a:cubicBezTo>
                    <a:cubicBezTo>
                      <a:pt x="4760902" y="324866"/>
                      <a:pt x="4380873" y="0"/>
                      <a:pt x="3914893" y="0"/>
                    </a:cubicBezTo>
                    <a:close/>
                  </a:path>
                </a:pathLst>
              </a:custGeom>
              <a:solidFill>
                <a:srgbClr val="F2F2F2"/>
              </a:solidFill>
            </p:spPr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2272580" cy="2274969"/>
              <a:chOff x="0" y="0"/>
              <a:chExt cx="2054880" cy="205704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054860" cy="2057146"/>
              </a:xfrm>
              <a:custGeom>
                <a:avLst/>
                <a:gdLst/>
                <a:ahLst/>
                <a:cxnLst/>
                <a:rect l="l" t="t" r="r" b="b"/>
                <a:pathLst>
                  <a:path w="2054860" h="2057146">
                    <a:moveTo>
                      <a:pt x="0" y="1028573"/>
                    </a:moveTo>
                    <a:cubicBezTo>
                      <a:pt x="0" y="460502"/>
                      <a:pt x="459994" y="0"/>
                      <a:pt x="1027430" y="0"/>
                    </a:cubicBezTo>
                    <a:cubicBezTo>
                      <a:pt x="1594866" y="0"/>
                      <a:pt x="2054860" y="460502"/>
                      <a:pt x="2054860" y="1028573"/>
                    </a:cubicBezTo>
                    <a:cubicBezTo>
                      <a:pt x="2054860" y="1596644"/>
                      <a:pt x="1594866" y="2057146"/>
                      <a:pt x="1027430" y="2057146"/>
                    </a:cubicBezTo>
                    <a:cubicBezTo>
                      <a:pt x="459994" y="2057146"/>
                      <a:pt x="0" y="1596517"/>
                      <a:pt x="0" y="1028573"/>
                    </a:cubicBezTo>
                    <a:close/>
                  </a:path>
                </a:pathLst>
              </a:custGeom>
              <a:solidFill>
                <a:srgbClr val="1C5739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2540341" y="448434"/>
              <a:ext cx="5177350" cy="15681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173"/>
                </a:lnSpc>
                <a:spcBef>
                  <a:spcPct val="0"/>
                </a:spcBef>
              </a:pPr>
              <a:r>
                <a:rPr lang="en-US" sz="2299" spc="225">
                  <a:solidFill>
                    <a:srgbClr val="231F20"/>
                  </a:solidFill>
                  <a:latin typeface="Open Sauce Bold"/>
                </a:rPr>
                <a:t>Passion follows us, not the other way around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0845824" y="537268"/>
            <a:ext cx="5132400" cy="1594049"/>
            <a:chOff x="0" y="0"/>
            <a:chExt cx="4659586" cy="14472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659511" cy="1447165"/>
            </a:xfrm>
            <a:custGeom>
              <a:avLst/>
              <a:gdLst/>
              <a:ahLst/>
              <a:cxnLst/>
              <a:rect l="l" t="t" r="r" b="b"/>
              <a:pathLst>
                <a:path w="4659511" h="1447165">
                  <a:moveTo>
                    <a:pt x="38315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831511" y="1447165"/>
                    <a:pt x="3831511" y="1447165"/>
                    <a:pt x="3831511" y="1447165"/>
                  </a:cubicBezTo>
                  <a:cubicBezTo>
                    <a:pt x="4287703" y="1447165"/>
                    <a:pt x="4659511" y="1122172"/>
                    <a:pt x="4659511" y="723519"/>
                  </a:cubicBezTo>
                  <a:cubicBezTo>
                    <a:pt x="4659511" y="324866"/>
                    <a:pt x="4287703" y="0"/>
                    <a:pt x="383151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0018601" y="425091"/>
            <a:ext cx="1704435" cy="1706227"/>
            <a:chOff x="0" y="0"/>
            <a:chExt cx="2054880" cy="20570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1053626" y="2379745"/>
            <a:ext cx="5086821" cy="1594842"/>
            <a:chOff x="0" y="0"/>
            <a:chExt cx="4618206" cy="14479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618082" cy="1447927"/>
            </a:xfrm>
            <a:custGeom>
              <a:avLst/>
              <a:gdLst/>
              <a:ahLst/>
              <a:cxnLst/>
              <a:rect l="l" t="t" r="r" b="b"/>
              <a:pathLst>
                <a:path w="4618082" h="1447927">
                  <a:moveTo>
                    <a:pt x="37974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927"/>
                    <a:pt x="0" y="1447927"/>
                    <a:pt x="0" y="1447927"/>
                  </a:cubicBezTo>
                  <a:cubicBezTo>
                    <a:pt x="3797439" y="1447927"/>
                    <a:pt x="3797439" y="1447927"/>
                    <a:pt x="3797439" y="1447927"/>
                  </a:cubicBezTo>
                  <a:cubicBezTo>
                    <a:pt x="4249563" y="1447927"/>
                    <a:pt x="4618082" y="1122807"/>
                    <a:pt x="4618082" y="724027"/>
                  </a:cubicBezTo>
                  <a:cubicBezTo>
                    <a:pt x="4618082" y="325247"/>
                    <a:pt x="4249563" y="0"/>
                    <a:pt x="3797439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9993607" y="2268361"/>
            <a:ext cx="1704435" cy="1706227"/>
            <a:chOff x="0" y="0"/>
            <a:chExt cx="2054880" cy="205704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0904677" y="4291052"/>
            <a:ext cx="5065492" cy="1596428"/>
            <a:chOff x="0" y="0"/>
            <a:chExt cx="4598842" cy="144936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4598766" cy="1449324"/>
            </a:xfrm>
            <a:custGeom>
              <a:avLst/>
              <a:gdLst/>
              <a:ahLst/>
              <a:cxnLst/>
              <a:rect l="l" t="t" r="r" b="b"/>
              <a:pathLst>
                <a:path w="4598766" h="1449324">
                  <a:moveTo>
                    <a:pt x="378156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781564" y="1449324"/>
                    <a:pt x="3781564" y="1449324"/>
                    <a:pt x="3781564" y="1449324"/>
                  </a:cubicBezTo>
                  <a:cubicBezTo>
                    <a:pt x="4231713" y="1449324"/>
                    <a:pt x="4598766" y="1123823"/>
                    <a:pt x="4598766" y="724662"/>
                  </a:cubicBezTo>
                  <a:cubicBezTo>
                    <a:pt x="4598766" y="325501"/>
                    <a:pt x="4231713" y="0"/>
                    <a:pt x="378156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9993607" y="4181254"/>
            <a:ext cx="1704435" cy="1706227"/>
            <a:chOff x="0" y="0"/>
            <a:chExt cx="2054880" cy="205704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596700" y="6313983"/>
            <a:ext cx="5244027" cy="1594049"/>
            <a:chOff x="0" y="0"/>
            <a:chExt cx="4760930" cy="14472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760902" cy="1447165"/>
            </a:xfrm>
            <a:custGeom>
              <a:avLst/>
              <a:gdLst/>
              <a:ahLst/>
              <a:cxnLst/>
              <a:rect l="l" t="t" r="r" b="b"/>
              <a:pathLst>
                <a:path w="4760902" h="1447165">
                  <a:moveTo>
                    <a:pt x="39148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914893" y="1447165"/>
                    <a:pt x="3914893" y="1447165"/>
                    <a:pt x="3914893" y="1447165"/>
                  </a:cubicBezTo>
                  <a:cubicBezTo>
                    <a:pt x="4380874" y="1447165"/>
                    <a:pt x="4760902" y="1122172"/>
                    <a:pt x="4760902" y="723519"/>
                  </a:cubicBezTo>
                  <a:cubicBezTo>
                    <a:pt x="4760902" y="324866"/>
                    <a:pt x="4380873" y="0"/>
                    <a:pt x="391489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5" name="Group 45"/>
          <p:cNvGrpSpPr/>
          <p:nvPr/>
        </p:nvGrpSpPr>
        <p:grpSpPr>
          <a:xfrm>
            <a:off x="10052460" y="6201806"/>
            <a:ext cx="1704435" cy="1706227"/>
            <a:chOff x="0" y="0"/>
            <a:chExt cx="2054880" cy="205704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47" name="Group 47"/>
          <p:cNvGrpSpPr/>
          <p:nvPr/>
        </p:nvGrpSpPr>
        <p:grpSpPr>
          <a:xfrm>
            <a:off x="10596700" y="8267860"/>
            <a:ext cx="5244027" cy="1594049"/>
            <a:chOff x="0" y="0"/>
            <a:chExt cx="4760930" cy="1447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4760902" cy="1447165"/>
            </a:xfrm>
            <a:custGeom>
              <a:avLst/>
              <a:gdLst/>
              <a:ahLst/>
              <a:cxnLst/>
              <a:rect l="l" t="t" r="r" b="b"/>
              <a:pathLst>
                <a:path w="4760902" h="1447165">
                  <a:moveTo>
                    <a:pt x="391489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914893" y="1447165"/>
                    <a:pt x="3914893" y="1447165"/>
                    <a:pt x="3914893" y="1447165"/>
                  </a:cubicBezTo>
                  <a:cubicBezTo>
                    <a:pt x="4380874" y="1447165"/>
                    <a:pt x="4760902" y="1122172"/>
                    <a:pt x="4760902" y="723519"/>
                  </a:cubicBezTo>
                  <a:cubicBezTo>
                    <a:pt x="4760902" y="324866"/>
                    <a:pt x="4380873" y="0"/>
                    <a:pt x="3914893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10052460" y="8155682"/>
            <a:ext cx="1704435" cy="1706227"/>
            <a:chOff x="0" y="0"/>
            <a:chExt cx="2054880" cy="205704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2054860" cy="2057146"/>
            </a:xfrm>
            <a:custGeom>
              <a:avLst/>
              <a:gdLst/>
              <a:ahLst/>
              <a:cxnLst/>
              <a:rect l="l" t="t" r="r" b="b"/>
              <a:pathLst>
                <a:path w="2054860" h="2057146">
                  <a:moveTo>
                    <a:pt x="0" y="1028573"/>
                  </a:moveTo>
                  <a:cubicBezTo>
                    <a:pt x="0" y="460502"/>
                    <a:pt x="459994" y="0"/>
                    <a:pt x="1027430" y="0"/>
                  </a:cubicBezTo>
                  <a:cubicBezTo>
                    <a:pt x="1594866" y="0"/>
                    <a:pt x="2054860" y="460502"/>
                    <a:pt x="2054860" y="1028573"/>
                  </a:cubicBezTo>
                  <a:cubicBezTo>
                    <a:pt x="2054860" y="1596644"/>
                    <a:pt x="1594866" y="2057146"/>
                    <a:pt x="1027430" y="2057146"/>
                  </a:cubicBezTo>
                  <a:cubicBezTo>
                    <a:pt x="459994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1C5739"/>
            </a:solid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313804" y="8397326"/>
            <a:ext cx="1222940" cy="1222940"/>
            <a:chOff x="0" y="0"/>
            <a:chExt cx="1630587" cy="163058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3" name="TextBox 53"/>
            <p:cNvSpPr txBox="1"/>
            <p:nvPr/>
          </p:nvSpPr>
          <p:spPr>
            <a:xfrm>
              <a:off x="186373" y="246701"/>
              <a:ext cx="1202914" cy="11404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10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-698583" y="-414"/>
            <a:ext cx="8282376" cy="111180"/>
            <a:chOff x="0" y="0"/>
            <a:chExt cx="2181367" cy="2928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486616" y="10084622"/>
            <a:ext cx="8282376" cy="404757"/>
            <a:chOff x="0" y="0"/>
            <a:chExt cx="2181367" cy="106603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 flipH="1" flipV="1">
            <a:off x="-2059222" y="-798391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4118444" y="3654182"/>
                </a:moveTo>
                <a:lnTo>
                  <a:pt x="0" y="3654182"/>
                </a:lnTo>
                <a:lnTo>
                  <a:pt x="0" y="0"/>
                </a:lnTo>
                <a:lnTo>
                  <a:pt x="4118444" y="0"/>
                </a:lnTo>
                <a:lnTo>
                  <a:pt x="4118444" y="365418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1" name="TextBox 61"/>
          <p:cNvSpPr txBox="1"/>
          <p:nvPr/>
        </p:nvSpPr>
        <p:spPr>
          <a:xfrm>
            <a:off x="4392674" y="2831537"/>
            <a:ext cx="3175026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231F20"/>
                </a:solidFill>
                <a:latin typeface="Open Sauce Bold"/>
              </a:rPr>
              <a:t>Focus on being useful, generous, and curious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915336" y="675843"/>
            <a:ext cx="3362601" cy="1176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4"/>
              </a:lnSpc>
            </a:pPr>
            <a:r>
              <a:rPr lang="en-US" sz="2300" spc="225">
                <a:solidFill>
                  <a:srgbClr val="231F20"/>
                </a:solidFill>
                <a:latin typeface="Open Sauce Bold"/>
              </a:rPr>
              <a:t>We create our life by living it, not agonizing about it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1915336" y="2719138"/>
            <a:ext cx="3175026" cy="776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74"/>
              </a:lnSpc>
              <a:spcBef>
                <a:spcPct val="0"/>
              </a:spcBef>
            </a:pPr>
            <a:r>
              <a:rPr lang="en-US" sz="2300" spc="225">
                <a:solidFill>
                  <a:srgbClr val="231F20"/>
                </a:solidFill>
                <a:latin typeface="Open Sauce Bold"/>
              </a:rPr>
              <a:t>Expansive thinking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915336" y="4477381"/>
            <a:ext cx="3925391" cy="1185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231F20"/>
                </a:solidFill>
                <a:latin typeface="Open Sauce Bold"/>
              </a:rPr>
              <a:t>Explore surprise and the possibility of change in life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1915336" y="6899172"/>
            <a:ext cx="3883012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231F20"/>
                </a:solidFill>
                <a:latin typeface="Open Sauce Bold"/>
              </a:rPr>
              <a:t>Follow Curiosity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1915336" y="8853048"/>
            <a:ext cx="3883012" cy="385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173"/>
              </a:lnSpc>
              <a:spcBef>
                <a:spcPct val="0"/>
              </a:spcBef>
            </a:pPr>
            <a:r>
              <a:rPr lang="en-US" sz="2299" spc="225">
                <a:solidFill>
                  <a:srgbClr val="231F20"/>
                </a:solidFill>
                <a:latin typeface="Open Sauce Bold"/>
              </a:rPr>
              <a:t>Be Patient</a:t>
            </a:r>
          </a:p>
        </p:txBody>
      </p:sp>
      <p:grpSp>
        <p:nvGrpSpPr>
          <p:cNvPr id="67" name="Group 67"/>
          <p:cNvGrpSpPr/>
          <p:nvPr/>
        </p:nvGrpSpPr>
        <p:grpSpPr>
          <a:xfrm>
            <a:off x="2683577" y="889447"/>
            <a:ext cx="1222940" cy="1222940"/>
            <a:chOff x="0" y="0"/>
            <a:chExt cx="1630587" cy="1630587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9" name="TextBox 69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1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2683577" y="2767529"/>
            <a:ext cx="1222940" cy="1222940"/>
            <a:chOff x="0" y="0"/>
            <a:chExt cx="1630587" cy="1630587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2" name="TextBox 72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2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2683577" y="4645610"/>
            <a:ext cx="1222940" cy="1222940"/>
            <a:chOff x="0" y="0"/>
            <a:chExt cx="1630587" cy="1630587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5" name="TextBox 75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3</a:t>
              </a: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2740427" y="6666162"/>
            <a:ext cx="1222940" cy="1222940"/>
            <a:chOff x="0" y="0"/>
            <a:chExt cx="1630587" cy="1630587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8" name="TextBox 78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4</a:t>
              </a: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2740427" y="8646830"/>
            <a:ext cx="1222940" cy="1222940"/>
            <a:chOff x="0" y="0"/>
            <a:chExt cx="1630587" cy="1630587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1" name="TextBox 81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5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0265486" y="647804"/>
            <a:ext cx="1222940" cy="1222940"/>
            <a:chOff x="0" y="0"/>
            <a:chExt cx="1630587" cy="1630587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4" name="TextBox 84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6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0259348" y="2510004"/>
            <a:ext cx="1222940" cy="1222940"/>
            <a:chOff x="0" y="0"/>
            <a:chExt cx="1630587" cy="1630587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7" name="TextBox 87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7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10234354" y="4422898"/>
            <a:ext cx="1222940" cy="1222940"/>
            <a:chOff x="0" y="0"/>
            <a:chExt cx="1630587" cy="1630587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0" name="TextBox 90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8</a:t>
              </a: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10313804" y="6443449"/>
            <a:ext cx="1222940" cy="1222940"/>
            <a:chOff x="0" y="0"/>
            <a:chExt cx="1630587" cy="1630587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1630587" cy="1630587"/>
            </a:xfrm>
            <a:custGeom>
              <a:avLst/>
              <a:gdLst/>
              <a:ahLst/>
              <a:cxnLst/>
              <a:rect l="l" t="t" r="r" b="b"/>
              <a:pathLst>
                <a:path w="1630587" h="1630587">
                  <a:moveTo>
                    <a:pt x="0" y="0"/>
                  </a:moveTo>
                  <a:lnTo>
                    <a:pt x="1630587" y="0"/>
                  </a:lnTo>
                  <a:lnTo>
                    <a:pt x="1630587" y="1630587"/>
                  </a:lnTo>
                  <a:lnTo>
                    <a:pt x="0" y="163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3" name="TextBox 93"/>
            <p:cNvSpPr txBox="1"/>
            <p:nvPr/>
          </p:nvSpPr>
          <p:spPr>
            <a:xfrm>
              <a:off x="321740" y="192147"/>
              <a:ext cx="987107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>
                  <a:solidFill>
                    <a:srgbClr val="FFFFFF"/>
                  </a:solidFill>
                  <a:latin typeface="Open Sauce Bold"/>
                </a:rPr>
                <a:t>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775691" y="3486670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105555" y="1331577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9507091" y="1554421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2144887" y="3486670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1474751" y="1331577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4512179" y="3486670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842043" y="1331577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879471" y="3486670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6209335" y="1331577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789246" y="1670648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600" y="0"/>
                </a:lnTo>
                <a:lnTo>
                  <a:pt x="974600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246458" y="1761617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1" y="0"/>
                </a:lnTo>
                <a:lnTo>
                  <a:pt x="911271" y="898016"/>
                </a:lnTo>
                <a:lnTo>
                  <a:pt x="0" y="8980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6615710" y="1670648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8" y="0"/>
                </a:lnTo>
                <a:lnTo>
                  <a:pt x="879298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903977" y="1823394"/>
            <a:ext cx="5265180" cy="1025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51"/>
              </a:lnSpc>
              <a:spcBef>
                <a:spcPct val="0"/>
              </a:spcBef>
            </a:pPr>
            <a:r>
              <a:rPr lang="en-US" sz="7021" spc="245">
                <a:solidFill>
                  <a:srgbClr val="040506"/>
                </a:solidFill>
                <a:latin typeface="Codec Pro ExtraBold"/>
              </a:rPr>
              <a:t>Conclusion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155520" y="3709597"/>
            <a:ext cx="5778062" cy="5778062"/>
          </a:xfrm>
          <a:custGeom>
            <a:avLst/>
            <a:gdLst/>
            <a:ahLst/>
            <a:cxnLst/>
            <a:rect l="l" t="t" r="r" b="b"/>
            <a:pathLst>
              <a:path w="5778062" h="5778062">
                <a:moveTo>
                  <a:pt x="0" y="0"/>
                </a:moveTo>
                <a:lnTo>
                  <a:pt x="5778062" y="0"/>
                </a:lnTo>
                <a:lnTo>
                  <a:pt x="5778062" y="5778063"/>
                </a:lnTo>
                <a:lnTo>
                  <a:pt x="0" y="577806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903977" y="4225248"/>
            <a:ext cx="7201578" cy="119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Open Sauce"/>
              </a:rPr>
              <a:t>Stop searching for it and take action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3977" y="3434146"/>
            <a:ext cx="3465904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397D5A"/>
                </a:solidFill>
                <a:latin typeface="Open Sauce Bold"/>
              </a:rPr>
              <a:t>01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52302" y="6541479"/>
            <a:ext cx="6383116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830"/>
              </a:lnSpc>
              <a:spcBef>
                <a:spcPct val="0"/>
              </a:spcBef>
            </a:pPr>
            <a:r>
              <a:rPr lang="en-US" sz="3500" spc="343">
                <a:solidFill>
                  <a:srgbClr val="231F20"/>
                </a:solidFill>
                <a:latin typeface="Open Sauce"/>
              </a:rPr>
              <a:t>You don't follow your passion, your passion follows you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2302" y="5759942"/>
            <a:ext cx="3465904" cy="7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209"/>
              </a:lnSpc>
              <a:spcBef>
                <a:spcPct val="0"/>
              </a:spcBef>
            </a:pPr>
            <a:r>
              <a:rPr lang="en-US" sz="4500" spc="441">
                <a:solidFill>
                  <a:srgbClr val="397D5A"/>
                </a:solidFill>
                <a:latin typeface="Open Sauce Bold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4" name="Freeform 4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3"/>
              <a:stretch>
                <a:fillRect l="-18113" r="-376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5555774" y="1374772"/>
            <a:ext cx="1251853" cy="1303541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49172" y="4335099"/>
            <a:ext cx="8270299" cy="319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66"/>
              </a:lnSpc>
            </a:pPr>
            <a:r>
              <a:rPr lang="en-US" sz="12436" spc="1343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97173" y="2630687"/>
            <a:ext cx="2969056" cy="46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7"/>
              </a:lnSpc>
            </a:pPr>
            <a:r>
              <a:rPr lang="en-US" sz="2748" spc="137">
                <a:solidFill>
                  <a:srgbClr val="1C5739"/>
                </a:solidFill>
                <a:latin typeface="Open Sauce"/>
              </a:rPr>
              <a:t>EXE101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292</Words>
  <Application>Microsoft Office PowerPoint</Application>
  <PresentationFormat>Custom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Open Sauce</vt:lpstr>
      <vt:lpstr>Codec Pro ExtraBold Italics</vt:lpstr>
      <vt:lpstr>Montserrat Light</vt:lpstr>
      <vt:lpstr>Arial</vt:lpstr>
      <vt:lpstr>Calibri</vt:lpstr>
      <vt:lpstr>Open Sauce Bold</vt:lpstr>
      <vt:lpstr>Codec Pro ExtraBold</vt:lpstr>
      <vt:lpstr>Open Sauce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EXE101-Group1-TopicE</dc:title>
  <cp:lastModifiedBy>Nguyễn Thành Phú</cp:lastModifiedBy>
  <cp:revision>3</cp:revision>
  <dcterms:created xsi:type="dcterms:W3CDTF">2006-08-16T00:00:00Z</dcterms:created>
  <dcterms:modified xsi:type="dcterms:W3CDTF">2024-01-08T11:15:25Z</dcterms:modified>
  <dc:identifier>DAF5L2SzgwE</dc:identifier>
</cp:coreProperties>
</file>